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702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70" r:id="rId8"/>
    <p:sldId id="258" r:id="rId9"/>
    <p:sldId id="273" r:id="rId10"/>
    <p:sldId id="274" r:id="rId11"/>
    <p:sldId id="275" r:id="rId12"/>
    <p:sldId id="282" r:id="rId13"/>
    <p:sldId id="280" r:id="rId14"/>
    <p:sldId id="276" r:id="rId15"/>
    <p:sldId id="263" r:id="rId16"/>
    <p:sldId id="281" r:id="rId17"/>
    <p:sldId id="277" r:id="rId18"/>
    <p:sldId id="264" r:id="rId19"/>
    <p:sldId id="272" r:id="rId20"/>
    <p:sldId id="278" r:id="rId21"/>
    <p:sldId id="279" r:id="rId22"/>
    <p:sldId id="283" r:id="rId23"/>
    <p:sldId id="285" r:id="rId24"/>
    <p:sldId id="262" r:id="rId25"/>
    <p:sldId id="269" r:id="rId26"/>
    <p:sldId id="265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6506" autoAdjust="0"/>
  </p:normalViewPr>
  <p:slideViewPr>
    <p:cSldViewPr snapToGrid="0" snapToObjects="1">
      <p:cViewPr varScale="1">
        <p:scale>
          <a:sx n="58" d="100"/>
          <a:sy n="58" d="100"/>
        </p:scale>
        <p:origin x="135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On-Call Nursing: Number of On-Call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53</c:v>
                </c:pt>
                <c:pt idx="2">
                  <c:v>30</c:v>
                </c:pt>
                <c:pt idx="3">
                  <c:v>20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8-4958-911D-EE235B84B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8-4958-911D-EE235B84B7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123072"/>
        <c:axId val="396123400"/>
      </c:barChart>
      <c:catAx>
        <c:axId val="3961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23400"/>
        <c:crosses val="autoZero"/>
        <c:auto val="1"/>
        <c:lblAlgn val="ctr"/>
        <c:lblOffset val="100"/>
        <c:noMultiLvlLbl val="0"/>
      </c:catAx>
      <c:valAx>
        <c:axId val="39612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2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5546152525325E-2"/>
          <c:y val="5.285310734463277E-2"/>
          <c:w val="0.68150207275492436"/>
          <c:h val="0.86790960451977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BCPS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Health Care Personnel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0-4257-832E-D31A37106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Health Care Personnel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0-4257-832E-D31A37106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143696"/>
        <c:axId val="441142056"/>
      </c:barChart>
      <c:catAx>
        <c:axId val="4411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142056"/>
        <c:crosses val="autoZero"/>
        <c:auto val="1"/>
        <c:lblAlgn val="ctr"/>
        <c:lblOffset val="100"/>
        <c:noMultiLvlLbl val="0"/>
      </c:catAx>
      <c:valAx>
        <c:axId val="44114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14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234</c:v>
                </c:pt>
                <c:pt idx="1">
                  <c:v>450</c:v>
                </c:pt>
                <c:pt idx="2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1-4627-B8BF-7BAF801B0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37</c:v>
                </c:pt>
                <c:pt idx="1">
                  <c:v>100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1-4627-B8BF-7BAF801B0C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50272"/>
        <c:axId val="378750600"/>
      </c:barChart>
      <c:catAx>
        <c:axId val="3787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750600"/>
        <c:crosses val="autoZero"/>
        <c:auto val="1"/>
        <c:lblAlgn val="ctr"/>
        <c:lblOffset val="100"/>
        <c:noMultiLvlLbl val="0"/>
      </c:catAx>
      <c:valAx>
        <c:axId val="37875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75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BCPS 504 Plans Dec 2018 – June 2019</a:t>
            </a:r>
          </a:p>
        </c:rich>
      </c:tx>
      <c:layout>
        <c:manualLayout>
          <c:xMode val="edge"/>
          <c:yMode val="edge"/>
          <c:x val="0.62448216494441144"/>
          <c:y val="5.3731343283582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263410433070869E-2"/>
          <c:y val="1.4537391781251224E-2"/>
          <c:w val="0.53589039826336782"/>
          <c:h val="0.76580420730990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BCPS 504 Plans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Dec. 2018</c:v>
                </c:pt>
                <c:pt idx="1">
                  <c:v>June 2019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6272</c:v>
                </c:pt>
                <c:pt idx="1">
                  <c:v>7088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9-4816-9EAE-EAF8BAEA8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with diabetes and 504 Plans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Dec. 2018</c:v>
                </c:pt>
                <c:pt idx="1">
                  <c:v>June 2019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333</c:v>
                </c:pt>
                <c:pt idx="1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9-4816-9EAE-EAF8BAEA83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9745760"/>
        <c:axId val="449744448"/>
      </c:barChart>
      <c:catAx>
        <c:axId val="44974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744448"/>
        <c:crosses val="autoZero"/>
        <c:auto val="1"/>
        <c:lblAlgn val="ctr"/>
        <c:lblOffset val="100"/>
        <c:noMultiLvlLbl val="0"/>
      </c:catAx>
      <c:valAx>
        <c:axId val="44974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745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082EA-825A-4649-9EB6-FECCD29A25C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F195B2-243C-9F47-9D10-0CE3B532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5C6BE-3A33-D747-A922-03D6FCC82313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7B484E-1B3B-2E4A-AA15-F0F652F80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3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5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Growing number of students with chronic health conditions 69,000.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0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2017-2018 = 271   reported students                2019-2020 = 540 reported</a:t>
            </a:r>
            <a:r>
              <a:rPr lang="en-US" b="1" baseline="0" dirty="0"/>
              <a:t> students</a:t>
            </a:r>
            <a:endParaRPr lang="en-US" b="1" dirty="0"/>
          </a:p>
          <a:p>
            <a:r>
              <a:rPr lang="en-US" b="1" dirty="0"/>
              <a:t>2018-2019 =</a:t>
            </a:r>
            <a:r>
              <a:rPr lang="en-US" b="1" baseline="0" dirty="0"/>
              <a:t> 550   reported students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2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GAPS –1.</a:t>
            </a:r>
            <a:r>
              <a:rPr lang="en-US" baseline="0" dirty="0" smtClean="0"/>
              <a:t> </a:t>
            </a:r>
            <a:r>
              <a:rPr lang="en-US" b="1" dirty="0" smtClean="0"/>
              <a:t>Increase number of students with chronic health conditions which require RN/LPN professional care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Out of the 226 schools with on – site health care – we have 198 schools staffed by agency – creates lack of continuity of care and need for additional oversight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Increase in the number of 504 Plans being completed districtwide 2018- 6,272 vs 2019 – 7,088</a:t>
            </a:r>
          </a:p>
          <a:p>
            <a:r>
              <a:rPr lang="en-US" b="1" dirty="0" smtClean="0"/>
              <a:t>Diabetes 2018- 333 vs 2019- 341</a:t>
            </a:r>
          </a:p>
          <a:p>
            <a:r>
              <a:rPr lang="en-US" b="1" dirty="0" smtClean="0"/>
              <a:t>We have placed a check box  for 504 on the IHCP and the on- site health care personnel must initiate with the school 504 liaison to begin the process.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CSHS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3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started as a Pilot in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RN/LPN – provide higher level of acuity of care for students with chronic health conditions </a:t>
            </a:r>
          </a:p>
          <a:p>
            <a:r>
              <a:rPr lang="en-US" dirty="0" smtClean="0"/>
              <a:t>Students with diabetes and other health conditions</a:t>
            </a:r>
          </a:p>
          <a:p>
            <a:endParaRPr lang="en-US" dirty="0" smtClean="0"/>
          </a:p>
          <a:p>
            <a:r>
              <a:rPr lang="en-US" dirty="0" smtClean="0"/>
              <a:t>HST/RN – 1: 5 ratio RN:5HST’s – provide care for students with basic health needs and with RN supervision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2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FDOH Broward provides approx.- 1.3 million for School Health services</a:t>
            </a:r>
          </a:p>
          <a:p>
            <a:r>
              <a:rPr lang="en-US" dirty="0" smtClean="0"/>
              <a:t>CSC – 1.6 million for their staffing of healthcare personnel in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3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see the decrease</a:t>
            </a:r>
            <a:r>
              <a:rPr lang="en-US" baseline="0" dirty="0" smtClean="0"/>
              <a:t> with the number of schools </a:t>
            </a:r>
            <a:r>
              <a:rPr lang="en-US" b="1" baseline="0" dirty="0" smtClean="0"/>
              <a:t>without a healthcare personnel</a:t>
            </a:r>
          </a:p>
          <a:p>
            <a:r>
              <a:rPr lang="en-US" baseline="0" dirty="0" smtClean="0"/>
              <a:t>In </a:t>
            </a:r>
            <a:r>
              <a:rPr lang="en-US" b="1" baseline="0" dirty="0" smtClean="0"/>
              <a:t>2015-2016 school year we had 53 schools w/o healthcare personnel on site</a:t>
            </a:r>
            <a:r>
              <a:rPr lang="en-US" baseline="0" dirty="0" smtClean="0"/>
              <a:t>. </a:t>
            </a:r>
            <a:r>
              <a:rPr lang="en-US" b="1" baseline="0" dirty="0" smtClean="0"/>
              <a:t>2019- only 5 schools On- call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gap in our service delivery. Although we have 226 schools covered. </a:t>
            </a:r>
            <a:r>
              <a:rPr lang="en-US" b="1" dirty="0" smtClean="0"/>
              <a:t>We have 198 schools with contracted agency personnel  which creates hardship with continuity of care and oversight. We require 1:10 ratio for supervision.  We have only 28 school board nurses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7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on- Site health services – </a:t>
            </a:r>
            <a:r>
              <a:rPr lang="en-US" b="1" dirty="0" smtClean="0"/>
              <a:t>226 schools with some level of healthcare personnel.</a:t>
            </a:r>
          </a:p>
          <a:p>
            <a:r>
              <a:rPr lang="en-US" b="1" dirty="0" smtClean="0"/>
              <a:t>Chronic Health Program – 85  contracted nurses paid by SBBC &amp; 28 SBBC employed nurses.</a:t>
            </a:r>
          </a:p>
          <a:p>
            <a:r>
              <a:rPr lang="en-US" b="1" dirty="0" smtClean="0"/>
              <a:t>CSC- provides 9 RN’s and 55 HSTs with RN supervision</a:t>
            </a:r>
            <a:r>
              <a:rPr lang="en-US" b="1" baseline="0" dirty="0" smtClean="0"/>
              <a:t> 1:5 ratio</a:t>
            </a:r>
          </a:p>
          <a:p>
            <a:r>
              <a:rPr lang="en-US" b="1" baseline="0" dirty="0" smtClean="0"/>
              <a:t>FDOH- provides 3 RN’s and 45 HST’s with RN supervision 1:5 ratio</a:t>
            </a:r>
          </a:p>
          <a:p>
            <a:r>
              <a:rPr lang="en-US" b="1" baseline="0" dirty="0" smtClean="0"/>
              <a:t>The 5 schools ON- Call – 1 RN from FDOH  provides support to those schools.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484E-1B3B-2E4A-AA15-F0F652F802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755FE7-7EDB-478F-B992-86FE3C8A8697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B26-FF12-4BF3-86E7-E4FBA6460AA6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AC84D2-AFE7-4366-9310-8E8D41FEDC15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3D7D-E46D-4B93-A44B-F199A8475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A9D91-E373-4C22-9A0B-B5D613DB6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0A0FF-48AD-456A-8D2C-3FC00C01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A3C5-0C5E-4B5D-BDB3-F2E2260BAB5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9B20-08B5-4815-A907-FE6F1164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9271-4BD8-436D-A08F-7E3ED37F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12CD-A90C-49DB-8B96-7B8151E5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3E86-738E-4215-86A2-D23EB7FE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1FA60-D4A2-48EC-BBDB-22D8DB39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87A-8945-4D4D-A055-B12022247361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48E5-D31B-4D5C-877A-C703FC58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5E81B-D863-42E8-AFA9-0FAFD821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293A-0F13-4D11-9C61-378B2643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B818C-A00D-4DFD-AE36-FC2DB70E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24E0-4DCD-4C33-BBDA-EC4B8560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0DBB-4AE8-42AF-8540-308EF082B7EB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424B1-C6DE-4F3D-9013-83085A2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D87E-1D21-4BED-8529-3BC04F5D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5AC4-A3EF-4081-81DD-3E63F85D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C49D-B900-4923-B79C-46B6B1117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6D2E6-9492-4E70-B90B-E44E02ED7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F60D7-BFFC-473B-A494-DA5ECC0D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3354-2FBA-4C5B-BD53-3A17072C88B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1577F-7AEC-4E53-B586-9011CC14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13B43-7CC4-45A0-8E8B-5144AAED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0F78-62DD-475B-B733-52A947F1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7FD0-A7CE-42B4-BC9D-EB18DCFD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C1362-2076-4395-8C29-6C0B3865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7E08A-DE81-4A25-9599-968B1B80E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5CADF-CF69-406F-95F6-ABCE56C9C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7A936-D765-4A05-A044-2CE59291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CEF-8337-49A1-B67F-71F3C593BA5A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92EBF-8C35-40EC-9029-A3FA989C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48531-C9D1-4922-808A-D032F5FD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E4D0-A096-4FC6-A341-476290F3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89495-9940-40AF-B660-9D0530A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F6C-3335-4ABE-9D9E-7C1A7D49665E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6A7DA-37F4-4496-A725-09373112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ACA97-A63A-4F57-A19B-A395DC17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7CAE6-304D-41D7-BBB0-E4E4FFCB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91C-6749-459D-9024-1022018241D9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ED8AD-BE21-473B-95E7-604E80A2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34D1-E633-429B-A67D-3495F117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03E1-F1F7-4DD6-929B-52A9EB5C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624A-927E-4B64-BC1F-66478CC5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4A910-D384-4B85-8E04-C76EEA44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E0819-89E4-46A3-AADA-086F94EC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C9F6-C708-4697-999F-A829B84145B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82D9-4898-48D8-BB52-0CAFDD27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530A1-CAAE-415F-8F43-0472FDDD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4B75-227E-484C-BD9D-62910049CC8F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000B-92FD-4567-8216-06015449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9F602-E3DC-4752-B827-F42E25E65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A34D0-F08F-4581-8DAF-DD826AB65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55FB4-0C6C-471F-9136-DCCEE923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609F-354F-41B6-9CCA-7C55BCA3FC0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577E6-525D-48D4-A061-8189EDC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A6FA4-FFEC-43B1-9A99-B072F816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0AC-B6A2-4D5C-B167-FBB674B1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489F3-AB62-4FC3-88A5-17A834F72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F32F-F6E1-45B8-9B41-3FAC07F5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868-8DA8-4C4E-899A-BDEE08416F7B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3ACA-B427-41BF-972A-0C0908D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ED192-774B-402B-A866-1945766C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34B53-4122-416A-BD6A-2046EEC64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8DD7A-8C46-4075-A152-E523E072A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C307-61B6-4DD3-8E4E-9F3BFE84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8FA-76A6-4F31-A61A-666669AAC4C6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ACD1-1B90-4727-98D8-1DF9AB53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AB8F-3F34-4B4D-ABAE-9F7852A1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14D8-1F25-4D6A-9350-8FBF8E5A5D9D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4E1AE0-4617-49E1-8A5A-287BF1F78C0E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5B72F8-9F9F-4D1E-81DD-123D37AB39CC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1672-C9D8-4723-966B-9669D4F53A68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95A3-C3B1-4D6D-B726-8C5BD85A0D56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4B0D-8870-4FC6-8B02-687A37D88529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8C4075-5251-4564-9ABC-A1022D58E208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427142-88F9-449C-8048-8FAA2535439B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9B020-CE2E-4AC7-A463-B24A419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2ABD2-105A-4691-9D6D-A0C5BE76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CFA4-A307-44F0-A937-5670D6FE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9F6B-8E63-4D60-A6D5-7E49CFCA56E1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552C-75D8-48FD-A138-8B389EF2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7379-63B6-4335-B24D-5F73698BE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1368-1AF5-4461-A6EA-4C9249C0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131" y="4544118"/>
            <a:ext cx="6477000" cy="1417229"/>
          </a:xfrm>
        </p:spPr>
        <p:txBody>
          <a:bodyPr>
            <a:normAutofit fontScale="90000"/>
          </a:bodyPr>
          <a:lstStyle/>
          <a:p>
            <a:pPr marL="114300" indent="0"/>
            <a:r>
              <a:rPr lang="en-US" sz="5300" dirty="0"/>
              <a:t>Coordinated Student  	Health Services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b="1" dirty="0"/>
              <a:t>Marcia Bynoe, ARNP-BC, MSN, FNP, SNP</a:t>
            </a:r>
            <a:br>
              <a:rPr lang="en-US" sz="1800" b="1" dirty="0"/>
            </a:br>
            <a:r>
              <a:rPr lang="en-US" sz="1800" b="1" dirty="0"/>
              <a:t>Director, Coordinated Student Health Services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6"/>
            <a:ext cx="6705600" cy="807963"/>
          </a:xfrm>
        </p:spPr>
        <p:txBody>
          <a:bodyPr>
            <a:normAutofit/>
          </a:bodyPr>
          <a:lstStyle/>
          <a:p>
            <a:r>
              <a:rPr lang="en-US" sz="3200" dirty="0"/>
              <a:t>        Broward County Public Schools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2" y="6146798"/>
            <a:ext cx="670257" cy="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228600"/>
            <a:ext cx="861870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700" dirty="0"/>
              <a:t>Summary of On-site Health Care Personnel &amp; Funding Partners</a:t>
            </a:r>
            <a:br>
              <a:rPr lang="en-US" sz="2700" dirty="0"/>
            </a:br>
            <a:r>
              <a:rPr lang="en-US" sz="2700" dirty="0"/>
              <a:t>2019 - 2020</a:t>
            </a:r>
            <a:br>
              <a:rPr lang="en-US" sz="2700" dirty="0"/>
            </a:br>
            <a:endParaRPr lang="en-US" sz="27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54274"/>
              </p:ext>
            </p:extLst>
          </p:nvPr>
        </p:nvGraphicFramePr>
        <p:xfrm>
          <a:off x="541338" y="1516063"/>
          <a:ext cx="8091487" cy="673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8227575" imgH="6861173" progId="Word.Document.12">
                  <p:embed/>
                </p:oleObj>
              </mc:Choice>
              <mc:Fallback>
                <p:oleObj name="Document" r:id="rId4" imgW="8227575" imgH="6861173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338" y="1516063"/>
                        <a:ext cx="8091487" cy="673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DABAA-0D6B-4EDD-9790-DA0C592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7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61" y="220947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Chronic Health Conditions</a:t>
            </a:r>
            <a:br>
              <a:rPr lang="en-US" sz="2800" dirty="0"/>
            </a:br>
            <a:r>
              <a:rPr lang="en-US" sz="2800" dirty="0"/>
              <a:t>July 2018 – June 2019</a:t>
            </a:r>
            <a:br>
              <a:rPr lang="en-US" sz="2800" dirty="0"/>
            </a:br>
            <a:r>
              <a:rPr lang="en-US" sz="2800" dirty="0"/>
              <a:t>School Health Annual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928" y="1567729"/>
            <a:ext cx="88039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69,252 students with Chronic Health Conditions in our schools</a:t>
            </a:r>
          </a:p>
          <a:p>
            <a:pPr algn="ctr"/>
            <a:endParaRPr lang="en-US" sz="2400" dirty="0"/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ADHD/ADD – 5,425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Allergies (life threatening) – 1,013	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b="1" dirty="0"/>
              <a:t>Allergies (non-Life threatening) – 40,025 </a:t>
            </a:r>
            <a:r>
              <a:rPr lang="en-US" dirty="0"/>
              <a:t>		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Asthma – 19,837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Autism spectrum disorders – 6,029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Bleeding disorders – 210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Cancer – 120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Cardiac conditions – 1,465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Cystic fibrosis – 23 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b="1" dirty="0"/>
              <a:t>Diabetes – 644 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b="1" dirty="0"/>
              <a:t>Seizure disorder – 1,669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Kidney disorders – 127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b="1" dirty="0"/>
              <a:t>Mental/behavioral health conditions – 1,003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Sickle cell disease – 553</a:t>
            </a:r>
          </a:p>
          <a:p>
            <a:pPr marL="1714500" lvl="3" indent="-342900">
              <a:buFont typeface="Wingdings" charset="2"/>
              <a:buChar char="v"/>
            </a:pPr>
            <a:r>
              <a:rPr lang="en-US" dirty="0"/>
              <a:t>Others – 2,457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2187-11CF-4705-82C6-7CC73C97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1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Diabetes Trends in BCPS</a:t>
            </a:r>
          </a:p>
        </p:txBody>
      </p:sp>
      <p:graphicFrame>
        <p:nvGraphicFramePr>
          <p:cNvPr id="3" name="Content Placeholder 18">
            <a:extLst>
              <a:ext uri="{FF2B5EF4-FFF2-40B4-BE49-F238E27FC236}">
                <a16:creationId xmlns:a16="http://schemas.microsoft.com/office/drawing/2014/main" id="{D68B0C15-10D0-4C8F-BBA6-888CB6474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39051"/>
              </p:ext>
            </p:extLst>
          </p:nvPr>
        </p:nvGraphicFramePr>
        <p:xfrm>
          <a:off x="833377" y="1672046"/>
          <a:ext cx="7650865" cy="471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6E20B-6049-4AE7-B2A2-07752D82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Gaps in School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number of students with chronic health issues/complex medical problems requiring a higher acuity level of care by a professional RN</a:t>
            </a:r>
          </a:p>
          <a:p>
            <a:r>
              <a:rPr lang="en-US" dirty="0"/>
              <a:t>100 schools assigned HST’s (unlicensed personnel)</a:t>
            </a:r>
          </a:p>
          <a:p>
            <a:r>
              <a:rPr lang="en-US" dirty="0"/>
              <a:t>28 BCPS nurses</a:t>
            </a:r>
          </a:p>
          <a:p>
            <a:r>
              <a:rPr lang="en-US" dirty="0"/>
              <a:t>198 schools staffed with contracted healthcare personnel - creates lack of continuity and care coordination</a:t>
            </a:r>
          </a:p>
          <a:p>
            <a:r>
              <a:rPr lang="en-US" dirty="0"/>
              <a:t>Requires additional oversight of contracted healthcare personnel by the BCPS District staff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9E1A-E57F-49DC-A4EE-291DD367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5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Services in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1"/>
            <a:ext cx="1570567" cy="25336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STATE MANDATED HEALTH SCREENINGS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907385"/>
            <a:ext cx="6400800" cy="4865948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n-US" dirty="0"/>
              <a:t>Average Student Health Room visits </a:t>
            </a:r>
          </a:p>
          <a:p>
            <a:pPr lvl="1" algn="just">
              <a:buFont typeface="Wingdings" charset="2"/>
              <a:buChar char="Ø"/>
            </a:pPr>
            <a:r>
              <a:rPr lang="en-US" dirty="0"/>
              <a:t> Daily - 78,443</a:t>
            </a:r>
          </a:p>
          <a:p>
            <a:pPr algn="just">
              <a:buFont typeface="Wingdings" charset="2"/>
              <a:buChar char="§"/>
            </a:pPr>
            <a:r>
              <a:rPr lang="en-US" sz="2800" dirty="0"/>
              <a:t>Average Medication Doses Administered</a:t>
            </a:r>
          </a:p>
          <a:p>
            <a:pPr lvl="1" algn="just">
              <a:buFont typeface="Wingdings" charset="2"/>
              <a:buChar char="Ø"/>
            </a:pPr>
            <a:r>
              <a:rPr lang="en-US" dirty="0"/>
              <a:t>Daily -  24,561</a:t>
            </a:r>
          </a:p>
          <a:p>
            <a:pPr algn="just">
              <a:buFont typeface="Wingdings" charset="2"/>
              <a:buChar char="§"/>
            </a:pPr>
            <a:r>
              <a:rPr lang="en-US" dirty="0"/>
              <a:t>Health Screenings - 191,571 </a:t>
            </a:r>
          </a:p>
          <a:p>
            <a:pPr marL="0" indent="0" algn="just">
              <a:buNone/>
            </a:pPr>
            <a:r>
              <a:rPr lang="en-US" dirty="0"/>
              <a:t>   (Vision, Hearing, BMI &amp; Scoliosis )</a:t>
            </a:r>
          </a:p>
          <a:p>
            <a:pPr algn="just">
              <a:buFont typeface="Wingdings" charset="2"/>
              <a:buChar char="§"/>
            </a:pP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18" y="1827934"/>
            <a:ext cx="1345299" cy="23568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2C258-EA49-456D-8847-F4E37A10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0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 Nurse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Nurse has a pivotal role to improve the health and education outcomes of students</a:t>
            </a:r>
          </a:p>
          <a:p>
            <a:pPr algn="just"/>
            <a:r>
              <a:rPr lang="en-US" dirty="0"/>
              <a:t>Promoting life-long healthy behaviors from an early age</a:t>
            </a:r>
          </a:p>
          <a:p>
            <a:pPr algn="just"/>
            <a:r>
              <a:rPr lang="en-US" dirty="0"/>
              <a:t>Reducing health risks &amp; identify mental health conditions </a:t>
            </a:r>
          </a:p>
          <a:p>
            <a:pPr algn="just"/>
            <a:r>
              <a:rPr lang="en-US" dirty="0"/>
              <a:t>Identification &amp; monitoring of student’s health care </a:t>
            </a:r>
          </a:p>
          <a:p>
            <a:pPr algn="just"/>
            <a:r>
              <a:rPr lang="en-US" dirty="0"/>
              <a:t>Decrease absenteeism &amp; improve learning </a:t>
            </a:r>
          </a:p>
          <a:p>
            <a:pPr algn="just"/>
            <a:r>
              <a:rPr lang="en-US" dirty="0"/>
              <a:t>Identify and respond to treatment and health care needs for children with chronic health conditions and acute care health care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A64E-8F57-4241-95A7-E7E5C30E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9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Registered  Nurses (RN’s) are needed in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A student’s health is directly related to his/her ability to learn</a:t>
            </a:r>
          </a:p>
          <a:p>
            <a:pPr algn="just"/>
            <a:r>
              <a:rPr lang="en-US" dirty="0"/>
              <a:t>Children with unmet health needs have difficulty engaging in the educational process</a:t>
            </a:r>
          </a:p>
          <a:p>
            <a:pPr algn="just"/>
            <a:r>
              <a:rPr lang="en-US" dirty="0"/>
              <a:t>RN - supports student success by providing health care through assessment, interventions, referrals and follow-up</a:t>
            </a:r>
          </a:p>
          <a:p>
            <a:pPr algn="just"/>
            <a:r>
              <a:rPr lang="en-US" dirty="0"/>
              <a:t>RN - addresses the physical, mental, emotional, and social health needs of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92C55-BC53-4433-BAB1-BFDE094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9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32" y="228600"/>
            <a:ext cx="2890284" cy="990600"/>
          </a:xfrm>
        </p:spPr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903D5DB-795C-4F1B-AB1B-963E72849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61853"/>
              </p:ext>
            </p:extLst>
          </p:nvPr>
        </p:nvGraphicFramePr>
        <p:xfrm>
          <a:off x="1962149" y="457200"/>
          <a:ext cx="5934075" cy="554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3886052" imgH="5029200" progId="Acrobat.Document.2017">
                  <p:embed/>
                </p:oleObj>
              </mc:Choice>
              <mc:Fallback>
                <p:oleObj name="Acrobat Document" r:id="rId3" imgW="3886052" imgH="50292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2149" y="457200"/>
                        <a:ext cx="5934075" cy="5544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57AF2A-5B1C-47AC-925D-199D27CA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0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504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# Students with Districtwide 504 Plans – </a:t>
            </a:r>
            <a:r>
              <a:rPr lang="en-US" b="1" dirty="0"/>
              <a:t>7,088</a:t>
            </a:r>
          </a:p>
          <a:p>
            <a:endParaRPr lang="en-US" dirty="0"/>
          </a:p>
          <a:p>
            <a:r>
              <a:rPr lang="en-US" dirty="0"/>
              <a:t># Students with Diabetes  504 Plans –     </a:t>
            </a:r>
            <a:r>
              <a:rPr lang="en-US" b="1" dirty="0"/>
              <a:t>341</a:t>
            </a:r>
          </a:p>
          <a:p>
            <a:endParaRPr lang="en-US" dirty="0"/>
          </a:p>
          <a:p>
            <a:r>
              <a:rPr lang="en-US" dirty="0"/>
              <a:t>Each student with a chronic health condition is assessed to determine if a 504 Plan is needed; if it is determined  the healthcare personnel will follow-up with the 504 liaison at </a:t>
            </a:r>
            <a:r>
              <a:rPr lang="en-US"/>
              <a:t>the school.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DE58-7436-4688-A782-DCF36DEC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B023AA-BF06-4245-88B9-470EA4710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4723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6C71B-F13B-448C-BC7A-55E1E3A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1368-1AF5-4461-A6EA-4C9249C05A8E}" type="slidenum">
              <a:rPr lang="en-US" sz="1200" smtClean="0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476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Coordinated Student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54200"/>
            <a:ext cx="8153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Mission Statement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algn="ctr">
              <a:buFont typeface="Wingdings" charset="0"/>
              <a:buChar char="v"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Coordinated Student Health Services (CSHS) strives to foster growth, development, and educational achievement of our students by promoting their health and wellness in a safe supportive environment. CSHS embraces collaboration with staff, students, families and the community to achieve this goal.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EE5B4-7DB8-4AE0-B887-932735EC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8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N FiveWays SN benefit schoo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7" y="0"/>
            <a:ext cx="7747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D37C6-937C-410D-8553-B49F96FC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2600"/>
            <a:ext cx="7683500" cy="59012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165100" y="-1104900"/>
            <a:ext cx="8153400" cy="990600"/>
          </a:xfrm>
        </p:spPr>
        <p:txBody>
          <a:bodyPr>
            <a:noAutofit/>
          </a:bodyPr>
          <a:lstStyle/>
          <a:p>
            <a:pPr algn="ctr"/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1B4A3F-CE30-46AE-8F2D-141F6696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Coordinated Student Health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2" y="2195421"/>
            <a:ext cx="8157895" cy="5168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4C5DC-6920-4343-B040-868DA6EA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1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33" y="1863030"/>
            <a:ext cx="8170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an overview of the School Health Program Staffing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an understanding of staffing for 2019-2020 school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Identify the gaps in the current School Health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Demonstrate the need for professional licensed (RN’s) in all schools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EDEB1-1772-4786-B184-A6212364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55776"/>
            <a:ext cx="8153400" cy="6543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Overview of Student Health Services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4418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Communicable &amp; Infectious Diseases Control Management</a:t>
            </a:r>
          </a:p>
          <a:p>
            <a:pPr>
              <a:buFont typeface="Wingdings" charset="2"/>
              <a:buChar char="v"/>
            </a:pPr>
            <a:r>
              <a:rPr lang="en-US" dirty="0"/>
              <a:t>State Mandated CORE Health Requirements </a:t>
            </a:r>
          </a:p>
          <a:p>
            <a:pPr>
              <a:buFont typeface="Wingdings" charset="2"/>
              <a:buChar char="v"/>
            </a:pPr>
            <a:r>
              <a:rPr lang="en-US" dirty="0"/>
              <a:t>Immunization Compliance </a:t>
            </a:r>
          </a:p>
          <a:p>
            <a:pPr>
              <a:buFont typeface="Wingdings" charset="2"/>
              <a:buChar char="v"/>
            </a:pPr>
            <a:r>
              <a:rPr lang="en-US" dirty="0"/>
              <a:t>Health Screenings For Students – vision, hearing, scoliosis &amp; BMI</a:t>
            </a:r>
          </a:p>
          <a:p>
            <a:pPr>
              <a:buFont typeface="Wingdings" charset="2"/>
              <a:buChar char="v"/>
            </a:pPr>
            <a:r>
              <a:rPr lang="en-US" dirty="0"/>
              <a:t>Nursing Services - case management, health consultation &amp; trainings</a:t>
            </a:r>
          </a:p>
          <a:p>
            <a:pPr>
              <a:buFont typeface="Wingdings" charset="2"/>
              <a:buChar char="v"/>
            </a:pPr>
            <a:r>
              <a:rPr lang="en-US" dirty="0"/>
              <a:t>Medically Fragile Services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Chronic Disease Management &amp; Care Coordination</a:t>
            </a:r>
          </a:p>
          <a:p>
            <a:pPr>
              <a:buFont typeface="Wingdings" charset="2"/>
              <a:buChar char="v"/>
            </a:pPr>
            <a:r>
              <a:rPr lang="en-US" dirty="0"/>
              <a:t>CPR/AED/First Aid Training - American Heart Assoc. Training Ctr. </a:t>
            </a:r>
          </a:p>
          <a:p>
            <a:pPr>
              <a:buFont typeface="Wingdings" charset="2"/>
              <a:buChar char="v"/>
            </a:pPr>
            <a:r>
              <a:rPr lang="en-US" dirty="0"/>
              <a:t>Mental Health</a:t>
            </a:r>
          </a:p>
          <a:p>
            <a:pPr>
              <a:buFont typeface="Wingdings" charset="2"/>
              <a:buChar char="v"/>
            </a:pPr>
            <a:r>
              <a:rPr lang="en-US" dirty="0"/>
              <a:t>Health Partnerships</a:t>
            </a:r>
          </a:p>
          <a:p>
            <a:pPr>
              <a:buFont typeface="Wingdings" charset="2"/>
              <a:buChar char="v"/>
            </a:pPr>
            <a:r>
              <a:rPr lang="en-US" dirty="0"/>
              <a:t>Health &amp; Wellness Promotion/Education, Community Outreach</a:t>
            </a:r>
          </a:p>
          <a:p>
            <a:pPr>
              <a:buFont typeface="Wingdings" charset="2"/>
              <a:buChar char="v"/>
            </a:pPr>
            <a:r>
              <a:rPr lang="en-US" dirty="0"/>
              <a:t>District-wide Medication Administration training &amp; standards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953" y="6241143"/>
            <a:ext cx="532190" cy="5321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A3C0-D5A8-4181-B63C-0F23240C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4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Differentiated Staffing School </a:t>
            </a:r>
            <a:br>
              <a:rPr lang="en-US" dirty="0"/>
            </a:br>
            <a:r>
              <a:rPr lang="en-US" dirty="0"/>
              <a:t>Health Model ( DSSHM)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Implemented in 2009-2010 school year</a:t>
            </a:r>
          </a:p>
          <a:p>
            <a:r>
              <a:rPr lang="en-US" dirty="0"/>
              <a:t>Designed to meet the growing health needs of the student population while improving the utilization of funding</a:t>
            </a:r>
          </a:p>
          <a:p>
            <a:r>
              <a:rPr lang="en-US" dirty="0"/>
              <a:t>Increase the number of schools and students receiving health services</a:t>
            </a:r>
          </a:p>
          <a:p>
            <a:r>
              <a:rPr lang="en-US" dirty="0"/>
              <a:t>Decrease the number of students sent home from school, therefore increasing students academic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52BD-9685-4D84-8C84-7DB4FE4D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8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DSSHM Delivery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Model includes three levels of health services:</a:t>
            </a:r>
          </a:p>
          <a:p>
            <a:endParaRPr lang="en-US" dirty="0"/>
          </a:p>
          <a:p>
            <a:r>
              <a:rPr lang="en-US" dirty="0"/>
              <a:t>RN/LPN’s –  provide care of students with chronic health conditions/high priority health needs</a:t>
            </a:r>
          </a:p>
          <a:p>
            <a:r>
              <a:rPr lang="en-US" dirty="0"/>
              <a:t>Health Support Technicians (HST’s) with RN supervision –  provide care of students requiring basic health services </a:t>
            </a:r>
          </a:p>
          <a:p>
            <a:r>
              <a:rPr lang="en-US" dirty="0"/>
              <a:t>On-Call – available services  to identified schools with RN consultation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96A0-FF6F-44D8-9A00-0A2E334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6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School Health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Florida Department of Health – Broward</a:t>
            </a:r>
          </a:p>
          <a:p>
            <a:r>
              <a:rPr lang="en-US" dirty="0"/>
              <a:t>Children’s Services Council (CSC)</a:t>
            </a:r>
          </a:p>
          <a:p>
            <a:r>
              <a:rPr lang="en-US" dirty="0"/>
              <a:t>Nova Southeastern University</a:t>
            </a:r>
          </a:p>
          <a:p>
            <a:r>
              <a:rPr lang="en-US" dirty="0"/>
              <a:t>Memorial HealthCare System</a:t>
            </a:r>
          </a:p>
          <a:p>
            <a:r>
              <a:rPr lang="en-US" dirty="0"/>
              <a:t>Jersey College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B8EE8-927C-4DA9-9DFC-D9CDEE7B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On-Call Nursing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0772676"/>
              </p:ext>
            </p:extLst>
          </p:nvPr>
        </p:nvGraphicFramePr>
        <p:xfrm>
          <a:off x="612775" y="17780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1870D-9EB0-46BF-BC4B-F88F2E2F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Health Care Personnel available in BCPS during 2019/20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277236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125EF-442C-4154-847F-045C2BA9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5B1FEA-406A-7749-A5C3-DDCB5F67A4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4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7BA02934CA34DAD15E71CDABF40CE" ma:contentTypeVersion="13" ma:contentTypeDescription="Create a new document." ma:contentTypeScope="" ma:versionID="4c6558dd343e36d6a7f649688498a246">
  <xsd:schema xmlns:xsd="http://www.w3.org/2001/XMLSchema" xmlns:xs="http://www.w3.org/2001/XMLSchema" xmlns:p="http://schemas.microsoft.com/office/2006/metadata/properties" xmlns:ns3="2dd2815e-8152-4b99-aa23-43f0caced174" xmlns:ns4="dcff0ff8-e83b-4745-8bf7-18c7e2c4b79f" targetNamespace="http://schemas.microsoft.com/office/2006/metadata/properties" ma:root="true" ma:fieldsID="4aa9d652d21b9509592315aba7dd20c1" ns3:_="" ns4:_="">
    <xsd:import namespace="2dd2815e-8152-4b99-aa23-43f0caced174"/>
    <xsd:import namespace="dcff0ff8-e83b-4745-8bf7-18c7e2c4b7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2815e-8152-4b99-aa23-43f0caced1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0ff8-e83b-4745-8bf7-18c7e2c4b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83EC7-AB95-4464-91F7-1E068A4719D3}">
  <ds:schemaRefs>
    <ds:schemaRef ds:uri="http://schemas.microsoft.com/office/infopath/2007/PartnerControls"/>
    <ds:schemaRef ds:uri="dcff0ff8-e83b-4745-8bf7-18c7e2c4b79f"/>
    <ds:schemaRef ds:uri="http://purl.org/dc/elements/1.1/"/>
    <ds:schemaRef ds:uri="http://schemas.microsoft.com/office/2006/metadata/properties"/>
    <ds:schemaRef ds:uri="http://schemas.microsoft.com/office/2006/documentManagement/types"/>
    <ds:schemaRef ds:uri="2dd2815e-8152-4b99-aa23-43f0caced17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88819F-6C2A-465A-AFD3-6A197F5F5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387F8-03FE-4959-B370-1B0F3D1DA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2815e-8152-4b99-aa23-43f0caced174"/>
    <ds:schemaRef ds:uri="dcff0ff8-e83b-4745-8bf7-18c7e2c4b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902</TotalTime>
  <Words>972</Words>
  <Application>Microsoft Office PowerPoint</Application>
  <PresentationFormat>On-screen Show (4:3)</PresentationFormat>
  <Paragraphs>161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Tw Cen MT</vt:lpstr>
      <vt:lpstr>Wingdings</vt:lpstr>
      <vt:lpstr>Wingdings 2</vt:lpstr>
      <vt:lpstr>Median</vt:lpstr>
      <vt:lpstr>Office Theme</vt:lpstr>
      <vt:lpstr>Document</vt:lpstr>
      <vt:lpstr>Acrobat Document</vt:lpstr>
      <vt:lpstr>Coordinated Student   Health Services  Marcia Bynoe, ARNP-BC, MSN, FNP, SNP Director, Coordinated Student Health Services </vt:lpstr>
      <vt:lpstr>Coordinated Student Health Services</vt:lpstr>
      <vt:lpstr>Purpose</vt:lpstr>
      <vt:lpstr>Overview of Student Health Services </vt:lpstr>
      <vt:lpstr>Differentiated Staffing School  Health Model ( DSSHM)</vt:lpstr>
      <vt:lpstr>DSSHM Delivery Model</vt:lpstr>
      <vt:lpstr> School Health Partners</vt:lpstr>
      <vt:lpstr>On-Call Nursing</vt:lpstr>
      <vt:lpstr>Health Care Personnel available in BCPS during 2019/20</vt:lpstr>
      <vt:lpstr> Summary of On-site Health Care Personnel &amp; Funding Partners 2019 - 2020 </vt:lpstr>
      <vt:lpstr>Chronic Health Conditions July 2018 – June 2019 School Health Annual Report</vt:lpstr>
      <vt:lpstr>Diabetes Trends in BCPS</vt:lpstr>
      <vt:lpstr>Gaps in School Health Services</vt:lpstr>
      <vt:lpstr>Health Services in Schools</vt:lpstr>
      <vt:lpstr>Why a Nurse ?</vt:lpstr>
      <vt:lpstr>Registered  Nurses (RN’s) are needed in schools</vt:lpstr>
      <vt:lpstr>Budget</vt:lpstr>
      <vt:lpstr>504 PLANS</vt:lpstr>
      <vt:lpstr>PowerPoint Presentation</vt:lpstr>
      <vt:lpstr>PowerPoint Presentation</vt:lpstr>
      <vt:lpstr>PowerPoint Presentation</vt:lpstr>
      <vt:lpstr>Coordinated Student Health Services</vt:lpstr>
    </vt:vector>
  </TitlesOfParts>
  <Company>SBBc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Student Health Services</dc:title>
  <dc:creator>SBBC Office</dc:creator>
  <cp:lastModifiedBy>Marcia A. Bynoe</cp:lastModifiedBy>
  <cp:revision>119</cp:revision>
  <cp:lastPrinted>2019-10-04T16:03:49Z</cp:lastPrinted>
  <dcterms:created xsi:type="dcterms:W3CDTF">2016-09-08T15:16:24Z</dcterms:created>
  <dcterms:modified xsi:type="dcterms:W3CDTF">2019-10-16T21:37:08Z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0x010100A907BA02934CA34DAD15E71CDABF40CE</vt:lpwstr>
  </property>
</Properties>
</file>